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notesMasterIdLst>
    <p:notesMasterId r:id="rId28"/>
  </p:notesMasterIdLst>
  <p:handoutMasterIdLst>
    <p:handoutMasterId r:id="rId29"/>
  </p:handoutMasterIdLst>
  <p:sldIdLst>
    <p:sldId id="307" r:id="rId2"/>
    <p:sldId id="258" r:id="rId3"/>
    <p:sldId id="303" r:id="rId4"/>
    <p:sldId id="310" r:id="rId5"/>
    <p:sldId id="261" r:id="rId6"/>
    <p:sldId id="263" r:id="rId7"/>
    <p:sldId id="321" r:id="rId8"/>
    <p:sldId id="301" r:id="rId9"/>
    <p:sldId id="264" r:id="rId10"/>
    <p:sldId id="265" r:id="rId11"/>
    <p:sldId id="309" r:id="rId12"/>
    <p:sldId id="337" r:id="rId13"/>
    <p:sldId id="320" r:id="rId14"/>
    <p:sldId id="313" r:id="rId15"/>
    <p:sldId id="322" r:id="rId16"/>
    <p:sldId id="323" r:id="rId17"/>
    <p:sldId id="327" r:id="rId18"/>
    <p:sldId id="330" r:id="rId19"/>
    <p:sldId id="331" r:id="rId20"/>
    <p:sldId id="332" r:id="rId21"/>
    <p:sldId id="333" r:id="rId22"/>
    <p:sldId id="334" r:id="rId23"/>
    <p:sldId id="335" r:id="rId24"/>
    <p:sldId id="338" r:id="rId25"/>
    <p:sldId id="319" r:id="rId26"/>
    <p:sldId id="308" r:id="rId27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84" autoAdjust="0"/>
    <p:restoredTop sz="98746" autoAdjust="0"/>
  </p:normalViewPr>
  <p:slideViewPr>
    <p:cSldViewPr>
      <p:cViewPr>
        <p:scale>
          <a:sx n="75" d="100"/>
          <a:sy n="75" d="100"/>
        </p:scale>
        <p:origin x="-1200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06" y="-108"/>
      </p:cViewPr>
      <p:guideLst>
        <p:guide orient="horz" pos="3108"/>
        <p:guide pos="212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11DBCF-41FE-4BEB-ADD0-C83C4BBF800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4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586C29-E9AC-426F-81B7-2FBACEAAF4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136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460225-E1BF-405C-AD20-B4527446C85E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BD04D1-64FA-4A01-A8A7-28C44925EC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04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6D365-0F4C-40F0-B4FD-719E4C48398D}" type="datetimeFigureOut">
              <a:rPr lang="en-US" smtClean="0"/>
              <a:pPr/>
              <a:t>1/18/2017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5"/>
          <p:cNvSpPr>
            <a:spLocks noGrp="1"/>
          </p:cNvSpPr>
          <p:nvPr/>
        </p:nvSpPr>
        <p:spPr bwMode="auto">
          <a:xfrm>
            <a:off x="0" y="5791200"/>
            <a:ext cx="4114800" cy="10668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 dirty="0" smtClean="0"/>
              <a:t>Project by: </a:t>
            </a:r>
            <a:r>
              <a:rPr lang="en-US" sz="2000" dirty="0" err="1" smtClean="0"/>
              <a:t>Sahab</a:t>
            </a:r>
            <a:r>
              <a:rPr lang="en-US" sz="2000" dirty="0" smtClean="0"/>
              <a:t> </a:t>
            </a:r>
            <a:r>
              <a:rPr lang="en-US" sz="2000" dirty="0" err="1" smtClean="0"/>
              <a:t>Uddin</a:t>
            </a:r>
            <a:endParaRPr lang="en-US" sz="2000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000" dirty="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000" dirty="0" smtClean="0"/>
              <a:t>Identified by: Ala uddin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Verified </a:t>
            </a:r>
            <a:r>
              <a:rPr lang="en-US" sz="2000" dirty="0"/>
              <a:t>By: </a:t>
            </a:r>
            <a:r>
              <a:rPr lang="en-US" sz="2000" dirty="0" smtClean="0"/>
              <a:t>Mir Hossain Chowdury</a:t>
            </a:r>
            <a:endParaRPr lang="en-US" sz="2000" b="1" dirty="0"/>
          </a:p>
        </p:txBody>
      </p:sp>
      <p:sp>
        <p:nvSpPr>
          <p:cNvPr id="2052" name="Text Box 12"/>
          <p:cNvSpPr txBox="1">
            <a:spLocks noChangeArrowheads="1"/>
          </p:cNvSpPr>
          <p:nvPr/>
        </p:nvSpPr>
        <p:spPr bwMode="auto">
          <a:xfrm>
            <a:off x="5638800" y="6518814"/>
            <a:ext cx="2362200" cy="33918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2065" tIns="46033" rIns="92065" bIns="460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Lucida Sans Unicode" pitchFamily="34" charset="0"/>
              </a:rPr>
              <a:t>GRAMEEN TRUST</a:t>
            </a:r>
          </a:p>
        </p:txBody>
      </p:sp>
      <p:pic>
        <p:nvPicPr>
          <p:cNvPr id="2053" name="Picture 7" descr="GT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943600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5"/>
          <p:cNvSpPr>
            <a:spLocks noGrp="1"/>
          </p:cNvSpPr>
          <p:nvPr/>
        </p:nvSpPr>
        <p:spPr bwMode="auto">
          <a:xfrm>
            <a:off x="0" y="0"/>
            <a:ext cx="9144000" cy="114299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Sipat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Bedding Store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943600" y="5867400"/>
            <a:ext cx="1981201" cy="584775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Sonaimuri Unit</a:t>
            </a:r>
          </a:p>
          <a:p>
            <a:pPr algn="ct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Region -2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Subtitle 5"/>
          <p:cNvSpPr>
            <a:spLocks noGrp="1"/>
          </p:cNvSpPr>
          <p:nvPr/>
        </p:nvSpPr>
        <p:spPr bwMode="auto">
          <a:xfrm>
            <a:off x="0" y="83820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    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endParaRPr lang="en-US" sz="40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endParaRPr lang="en-US" sz="40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Clear </a:t>
            </a:r>
            <a:r>
              <a:rPr lang="en-US" sz="4000" b="1" dirty="0" smtClean="0">
                <a:solidFill>
                  <a:srgbClr val="FF0000"/>
                </a:solidFill>
              </a:rPr>
              <a:t>Shop picture with Sign Board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63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4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Cash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flow projection on  business plan (Rec. &amp; Pay.)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0537745"/>
              </p:ext>
            </p:extLst>
          </p:nvPr>
        </p:nvGraphicFramePr>
        <p:xfrm>
          <a:off x="304800" y="1066800"/>
          <a:ext cx="8382000" cy="5029913"/>
        </p:xfrm>
        <a:graphic>
          <a:graphicData uri="http://schemas.openxmlformats.org/drawingml/2006/table">
            <a:tbl>
              <a:tblPr/>
              <a:tblGrid>
                <a:gridCol w="609599"/>
                <a:gridCol w="4038601"/>
                <a:gridCol w="1295400"/>
                <a:gridCol w="1295400"/>
                <a:gridCol w="1143000"/>
              </a:tblGrid>
              <a:tr h="6515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Sl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. No. #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Particulars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Year  1 (BDT)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Year  2 (BDT)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  3 (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BDT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580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Inflow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80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Investment Infusion by Investor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80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Net Profit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3,21,750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3,72,150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4,76,550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3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Depreciation (Non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cash item)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</a:rPr>
                        <a:t>10,650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</a:rPr>
                        <a:t>10,650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</a:rPr>
                        <a:t>10,650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3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Opening Balance of Cash Surplus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</a:rPr>
                        <a:t>300,400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</a:rPr>
                        <a:t>6,51,200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34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Cash Inflow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n-lt"/>
                        </a:rPr>
                        <a:t>4,12,400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n-lt"/>
                        </a:rPr>
                        <a:t>6,83,200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n-lt"/>
                        </a:rPr>
                        <a:t>11,38400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75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Outflow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75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Purchase of Product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75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Payment of GB Loan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1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Investment Pay Back (Including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ownership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Tr. Fee)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32,000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32,000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32,000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34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Cash Outflow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n-lt"/>
                        </a:rPr>
                        <a:t>1,120,00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n-lt"/>
                        </a:rPr>
                        <a:t>32,000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n-lt"/>
                        </a:rPr>
                        <a:t>32,000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3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Net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Surplus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</a:rPr>
                        <a:t>300,400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+mn-lt"/>
                        </a:rPr>
                        <a:t>6,51,200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+mn-lt"/>
                        </a:rPr>
                        <a:t>11,06,400</a:t>
                      </a:r>
                      <a:endParaRPr lang="en-US" sz="2000" b="0" dirty="0"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08" name="Group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27290474"/>
              </p:ext>
            </p:extLst>
          </p:nvPr>
        </p:nvGraphicFramePr>
        <p:xfrm>
          <a:off x="304800" y="1264785"/>
          <a:ext cx="8458200" cy="4719638"/>
        </p:xfrm>
        <a:graphic>
          <a:graphicData uri="http://schemas.openxmlformats.org/drawingml/2006/table">
            <a:tbl>
              <a:tblPr/>
              <a:tblGrid>
                <a:gridCol w="4876800"/>
                <a:gridCol w="3581400"/>
              </a:tblGrid>
              <a:tr h="25604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TRENGTH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Skilled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and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experienced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Quality service and product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Seven days open in a week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 hours shop open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W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EAKNESS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 Lack of investment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1591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O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PPORTUNITIY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More customers within the area.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Increasing demand.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T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HREATS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Political Unrest</a:t>
                      </a:r>
                    </a:p>
                    <a:p>
                      <a:pPr marL="282575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Theft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400" b="1" dirty="0" err="1">
                <a:solidFill>
                  <a:schemeClr val="tx1"/>
                </a:solidFill>
              </a:rPr>
              <a:t>SWOT</a:t>
            </a:r>
            <a:r>
              <a:rPr lang="en-US" sz="3400" b="1" dirty="0">
                <a:solidFill>
                  <a:schemeClr val="tx1"/>
                </a:solidFill>
              </a:rPr>
              <a:t> </a:t>
            </a:r>
            <a:r>
              <a:rPr lang="en-US" sz="3400" b="1" dirty="0" smtClean="0">
                <a:solidFill>
                  <a:schemeClr val="tx1"/>
                </a:solidFill>
              </a:rPr>
              <a:t>Analysis</a:t>
            </a:r>
          </a:p>
          <a:p>
            <a:pPr algn="ctr">
              <a:defRPr/>
            </a:pPr>
            <a:endParaRPr lang="en-US" sz="3400" b="1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6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38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45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04615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72637478"/>
              </p:ext>
            </p:extLst>
          </p:nvPr>
        </p:nvGraphicFramePr>
        <p:xfrm>
          <a:off x="152400" y="685800"/>
          <a:ext cx="8763000" cy="5885544"/>
        </p:xfrm>
        <a:graphic>
          <a:graphicData uri="http://schemas.openxmlformats.org/drawingml/2006/table">
            <a:tbl>
              <a:tblPr/>
              <a:tblGrid>
                <a:gridCol w="3640964"/>
                <a:gridCol w="267419"/>
                <a:gridCol w="4854617"/>
              </a:tblGrid>
              <a:tr h="34911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Name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Sahab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Uddin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69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Permanent Address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Vill: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Mautola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Post: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Jowag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P.S: Sonaimuri, District: Noakhali.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11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01/02/1986 (31 Years)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11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Marital status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Married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11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Children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N/A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11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 of siblings: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One Brother, Two Sisters.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780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Parent’s and GB related Info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 Who is GB member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(ii) Mother’s name 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(iii) Father’s name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(iv) GB member’s info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/>
                        <a:tabLst/>
                        <a:defRPr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Further Information: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(v) Who pays GB loan installment 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(vi) Mobile lady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(vii)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Grameen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Education Loan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 startAt="8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Any other loan like GCCN, GKF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Mother       Yes                          Father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Samsur Nahar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Nur  Ahmed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Branch: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Jowag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Centre: 7/m,  Group no: 10                        Loanee no.: 7508/1,  Member since: 05/11/2012,  First loan: 10,000/-, Existing loan: 0, Outstanding: Nil. 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11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Education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Nine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667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Brief Bio of the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PROPOSED Nobin Udyokta</a:t>
            </a:r>
            <a:endParaRPr kumimoji="0" lang="en-US" sz="2800" b="1" u="non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15200" y="3276600"/>
            <a:ext cx="609600" cy="2826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53000" y="3200400"/>
            <a:ext cx="762000" cy="3048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046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81000"/>
            <a:ext cx="7848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229600" cy="440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61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Clear Picture of Trade License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572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6" descr="blogexpl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429000"/>
            <a:ext cx="2514601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29000" y="990600"/>
            <a:ext cx="3505200" cy="155734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Presented </a:t>
            </a:r>
            <a:r>
              <a:rPr lang="en-US" sz="2800" b="1" dirty="0" smtClean="0">
                <a:latin typeface="Arial" charset="0"/>
              </a:rPr>
              <a:t>at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 smtClean="0">
                <a:latin typeface="Arial" charset="0"/>
              </a:rPr>
              <a:t>SB Design </a:t>
            </a:r>
            <a:r>
              <a:rPr lang="en-US" sz="2800" b="1" dirty="0">
                <a:latin typeface="Arial" charset="0"/>
              </a:rPr>
              <a:t>Lab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 smtClean="0">
                <a:latin typeface="Arial" charset="0"/>
              </a:rPr>
              <a:t>On January, 2017</a:t>
            </a:r>
            <a:endParaRPr lang="en-US" sz="2800" b="1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5181600"/>
            <a:ext cx="2819400" cy="15635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u="sng" dirty="0" smtClean="0">
                <a:cs typeface="Times New Roman" pitchFamily="18" charset="0"/>
              </a:rPr>
              <a:t>For more information</a:t>
            </a:r>
            <a:r>
              <a:rPr lang="en-US" sz="2000" b="1" dirty="0" smtClean="0">
                <a:cs typeface="Times New Roman" pitchFamily="18" charset="0"/>
              </a:rPr>
              <a:t> </a:t>
            </a:r>
          </a:p>
          <a:p>
            <a:r>
              <a:rPr lang="en-US" b="1" dirty="0" err="1" smtClean="0">
                <a:cs typeface="Times New Roman" pitchFamily="18" charset="0"/>
              </a:rPr>
              <a:t>Grameen</a:t>
            </a:r>
            <a:r>
              <a:rPr lang="en-US" b="1" dirty="0" smtClean="0">
                <a:cs typeface="Times New Roman" pitchFamily="18" charset="0"/>
              </a:rPr>
              <a:t> Trust</a:t>
            </a:r>
          </a:p>
          <a:p>
            <a:r>
              <a:rPr lang="en-US" b="1" dirty="0" smtClean="0">
                <a:cs typeface="Times New Roman" pitchFamily="18" charset="0"/>
              </a:rPr>
              <a:t> Phone No : 9017038</a:t>
            </a:r>
          </a:p>
          <a:p>
            <a:pPr lvl="0" defTabSz="1160463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Sahab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Uddin</a:t>
            </a:r>
            <a:endParaRPr lang="en-US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cs typeface="Times New Roman" pitchFamily="18" charset="0"/>
              </a:rPr>
              <a:t>Cell No: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01830973670</a:t>
            </a:r>
          </a:p>
        </p:txBody>
      </p:sp>
    </p:spTree>
    <p:extLst>
      <p:ext uri="{BB962C8B-B14F-4D97-AF65-F5344CB8AC3E}">
        <p14:creationId xmlns:p14="http://schemas.microsoft.com/office/powerpoint/2010/main" xmlns="" val="286523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6073499"/>
              </p:ext>
            </p:extLst>
          </p:nvPr>
        </p:nvGraphicFramePr>
        <p:xfrm>
          <a:off x="228600" y="914400"/>
          <a:ext cx="8686800" cy="5029201"/>
        </p:xfrm>
        <a:graphic>
          <a:graphicData uri="http://schemas.openxmlformats.org/drawingml/2006/table">
            <a:tbl>
              <a:tblPr/>
              <a:tblGrid>
                <a:gridCol w="3107972"/>
                <a:gridCol w="244828"/>
                <a:gridCol w="5334000"/>
              </a:tblGrid>
              <a:tr h="510796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Present Occupation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Bedding Store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4997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Initial Investment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3,00,000/-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7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Trade License/ Drug License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123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234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Business Experience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And Training  Info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 years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7422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Own/Family Sources of Income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Father is a farmer man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7422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Own/Family Sources of Liabilities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7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 Contact Info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01830-453677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108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 Project Source/Reference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Sonaimuri Unit, Noakhali.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kern="1200" cap="all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Brief Bio of the </a:t>
            </a:r>
            <a:r>
              <a:rPr lang="en-US" sz="24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PROPOSED Nobin Udyokta (cont…)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239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2800" b="1" i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28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brief history of </a:t>
            </a:r>
            <a:r>
              <a:rPr lang="en-US" sz="28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GB loan utilization</a:t>
            </a:r>
            <a:r>
              <a:rPr lang="en-US" sz="28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by Family</a:t>
            </a:r>
          </a:p>
          <a:p>
            <a:pPr lvl="0" algn="ctr">
              <a:spcBef>
                <a:spcPct val="0"/>
              </a:spcBef>
              <a:defRPr/>
            </a:pPr>
            <a:endParaRPr kumimoji="0" lang="en-US" sz="2800" b="1" i="1" u="non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676400"/>
            <a:ext cx="7696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NU’s Mother has </a:t>
            </a:r>
            <a:r>
              <a:rPr lang="en-US" sz="3200" dirty="0"/>
              <a:t>been a member of Grameen Bank </a:t>
            </a:r>
            <a:r>
              <a:rPr lang="en-US" sz="3200" dirty="0" smtClean="0"/>
              <a:t>since 2011 (6 years</a:t>
            </a:r>
            <a:r>
              <a:rPr lang="en-US" sz="3200" dirty="0"/>
              <a:t>). At first </a:t>
            </a:r>
            <a:r>
              <a:rPr lang="en-US" sz="3200" dirty="0" smtClean="0"/>
              <a:t>she took a loan of Tk. 10,000/- from </a:t>
            </a:r>
            <a:r>
              <a:rPr lang="en-US" sz="3200" dirty="0"/>
              <a:t>GB</a:t>
            </a:r>
            <a:r>
              <a:rPr lang="en-US" sz="3200" dirty="0" smtClean="0"/>
              <a:t>. First GB loan is invested by NU in his own business. </a:t>
            </a:r>
            <a:r>
              <a:rPr lang="en-US" sz="3200" dirty="0"/>
              <a:t>NU’s mother gradually improved their </a:t>
            </a:r>
            <a:r>
              <a:rPr lang="en-US" sz="3200" dirty="0" smtClean="0"/>
              <a:t>living </a:t>
            </a:r>
            <a:r>
              <a:rPr lang="en-US" sz="3200" dirty="0"/>
              <a:t>standard by using GB </a:t>
            </a:r>
            <a:r>
              <a:rPr lang="en-US" sz="3200" dirty="0" smtClean="0"/>
              <a:t>loan.</a:t>
            </a:r>
          </a:p>
          <a:p>
            <a:pPr algn="just"/>
            <a:endParaRPr lang="en-US" sz="3200" dirty="0" smtClean="0"/>
          </a:p>
          <a:p>
            <a:pPr algn="just"/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0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Proposed Nobin Udyokta business INFO</a:t>
            </a:r>
            <a:endParaRPr lang="en-US" sz="4800" dirty="0">
              <a:solidFill>
                <a:schemeClr val="tx1"/>
              </a:solidFill>
            </a:endParaRPr>
          </a:p>
        </p:txBody>
      </p:sp>
      <p:graphicFrame>
        <p:nvGraphicFramePr>
          <p:cNvPr id="4" name="Group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36231441"/>
              </p:ext>
            </p:extLst>
          </p:nvPr>
        </p:nvGraphicFramePr>
        <p:xfrm>
          <a:off x="152400" y="1165111"/>
          <a:ext cx="8763000" cy="5007089"/>
        </p:xfrm>
        <a:graphic>
          <a:graphicData uri="http://schemas.openxmlformats.org/drawingml/2006/table">
            <a:tbl>
              <a:tblPr/>
              <a:tblGrid>
                <a:gridCol w="2955573"/>
                <a:gridCol w="244828"/>
                <a:gridCol w="5562599"/>
              </a:tblGrid>
              <a:tr h="45720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Business Name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Sipat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Bedding Store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3359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Address/ Location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Tanar Hut Bazar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847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Investment in BDT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5,56,350/-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594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i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Financing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Self BDT 4,76,350 (from existing business)                  86% 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Required Investment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BDT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80,000/-(as equity)             14%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86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Present salary/drawings from business (estimates)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74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Proposed Salary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1488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Proposed Business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of present gross profit margin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(ii) Estimated % of proposed gross profit margin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(iii) Agreed grace period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30%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30% 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2months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Present &amp; Proposed</a:t>
            </a:r>
            <a:r>
              <a:rPr lang="en-US" sz="40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Investment Breakdown</a:t>
            </a:r>
            <a:endParaRPr lang="en-US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Group 38"/>
          <p:cNvGraphicFramePr>
            <a:graphicFrameLocks noGrp="1"/>
          </p:cNvGraphicFramePr>
          <p:nvPr/>
        </p:nvGraphicFramePr>
        <p:xfrm>
          <a:off x="228600" y="777304"/>
          <a:ext cx="8534399" cy="5897578"/>
        </p:xfrm>
        <a:graphic>
          <a:graphicData uri="http://schemas.openxmlformats.org/drawingml/2006/table">
            <a:tbl>
              <a:tblPr/>
              <a:tblGrid>
                <a:gridCol w="3131890"/>
                <a:gridCol w="2270620"/>
                <a:gridCol w="1722539"/>
                <a:gridCol w="1409350"/>
              </a:tblGrid>
              <a:tr h="544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Particulars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Existing Business (BDT)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Proposed (BDT)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(BDT)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0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Investments in different categories: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(1)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(2)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(1+2)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Present Stock Items: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Zzjv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aybv‡bv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gwkb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wkgyj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Zzjv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(40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K.wR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* 800)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mycvi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Zzjv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(200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K.wR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* 250)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DBj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Zzjv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(750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K.wR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* 80)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dvg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Zzjv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( 120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K.wR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* 250)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mv`v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Dj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(200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K.wR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* 150)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eøvRvi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    ( 600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K.wR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* 50)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Kvjvi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    (200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K.wR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* 600)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Gm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Kvjvi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( 40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K.wR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*  120)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RvwR‡gi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Qvjv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( 200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K.wR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* 50)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weQvbvi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Kvco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( 400 MR* 80)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j‡ci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Kfvi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 (280 MR* 60)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Zvl‡Ki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Kvco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(680 MR* 50)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‰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Zwi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ZvlK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    ( 17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* 2,500)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‰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Zwi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jc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       ( 9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* 1,500)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‰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Zwi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evwjk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     (15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* 150)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mjvB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gwkb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    ( 01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* 4,500)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d¨vb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              (01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*2,000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16,800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42,500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13,500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4,76,350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7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Proposed items: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Capital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5,56,350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67"/>
          <p:cNvGraphicFramePr>
            <a:graphicFrameLocks noGrp="1"/>
          </p:cNvGraphicFramePr>
          <p:nvPr/>
        </p:nvGraphicFramePr>
        <p:xfrm>
          <a:off x="304799" y="787015"/>
          <a:ext cx="4191001" cy="5802761"/>
        </p:xfrm>
        <a:graphic>
          <a:graphicData uri="http://schemas.openxmlformats.org/drawingml/2006/table">
            <a:tbl>
              <a:tblPr/>
              <a:tblGrid>
                <a:gridCol w="1752601"/>
                <a:gridCol w="1404215"/>
                <a:gridCol w="1034185"/>
              </a:tblGrid>
              <a:tr h="31056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Present Stock items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4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Product name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Unit (Quantity)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Amount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461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Zzjv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aybv‡bv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gwkb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70,000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wkgyj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Zzjv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40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k,g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*800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mycvi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Zzjv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200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k.g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* 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1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DBj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Zzjv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750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k.g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*80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60,000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6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dvg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Zzjv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120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k.g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*250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30,000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1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mv`v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Dj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k.g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*150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30,000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1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eøvRvi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600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k.g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*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30,000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1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Kvjvi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K.g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*60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6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Gm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Kvjvi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40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k.g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*120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4,800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6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RvwR‡gi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Qvjv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k.g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*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weQvbvi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Kvco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400*80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32,000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1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j‡ci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Kfvi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280*60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16,800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6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Zvl‡Ki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Kvco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680*50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34,000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6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‰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Zwi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ZvlK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17*2,500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42,500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3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‰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Zwi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jc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9*1,500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13,500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1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‰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Zwi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evwjk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15*150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2,250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1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‡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mjvB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gwkb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1*4,500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4,500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6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d¨vb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1*2,000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6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Total Present Stock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4,76,350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en-US" sz="28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Present &amp; Proposed</a:t>
            </a:r>
            <a:r>
              <a:rPr lang="en-US" sz="40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Investment Breakdown</a:t>
            </a:r>
            <a:endParaRPr lang="en-US" sz="2800" b="1" cap="all" dirty="0"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Group 496"/>
          <p:cNvGraphicFramePr>
            <a:graphicFrameLocks noGrp="1"/>
          </p:cNvGraphicFramePr>
          <p:nvPr/>
        </p:nvGraphicFramePr>
        <p:xfrm>
          <a:off x="4800599" y="1143000"/>
          <a:ext cx="4114801" cy="1481328"/>
        </p:xfrm>
        <a:graphic>
          <a:graphicData uri="http://schemas.openxmlformats.org/drawingml/2006/table">
            <a:tbl>
              <a:tblPr/>
              <a:tblGrid>
                <a:gridCol w="1447801"/>
                <a:gridCol w="1621899"/>
                <a:gridCol w="1045101"/>
              </a:tblGrid>
              <a:tr h="198120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Proposed items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Product Name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Unit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Amount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mycvi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Zzjv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200 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k.g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* 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†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dvg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utonnyMJ" pitchFamily="2" charset="0"/>
                          <a:ea typeface="Calibri" charset="0"/>
                          <a:cs typeface="SutonnyMJ" pitchFamily="2" charset="0"/>
                        </a:rPr>
                        <a:t>Zzjv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utonnyMJ" pitchFamily="2" charset="0"/>
                        <a:ea typeface="Calibri" charset="0"/>
                        <a:cs typeface="SutonnyMJ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120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k.g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*250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30,000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Total Proposed Stock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80,000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INFO ON EXISTING BUSINESS OPERATIONS</a:t>
            </a:r>
            <a:endParaRPr lang="en-US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5360545"/>
              </p:ext>
            </p:extLst>
          </p:nvPr>
        </p:nvGraphicFramePr>
        <p:xfrm>
          <a:off x="609600" y="820788"/>
          <a:ext cx="7924800" cy="5884812"/>
        </p:xfrm>
        <a:graphic>
          <a:graphicData uri="http://schemas.openxmlformats.org/drawingml/2006/table">
            <a:tbl>
              <a:tblPr/>
              <a:tblGrid>
                <a:gridCol w="3886200"/>
                <a:gridCol w="1066799"/>
                <a:gridCol w="1342813"/>
                <a:gridCol w="1628988"/>
              </a:tblGrid>
              <a:tr h="2486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Particulars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Existing Business (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BDT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97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Daily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Monthly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Yearly 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6822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Sales  (A)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1,50,000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18,00000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16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Cost</a:t>
                      </a:r>
                      <a:r>
                        <a:rPr lang="en-US" sz="16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 sales (B)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1,05,000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12,60,000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Gross Profit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C=(A-B) 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1,500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45,000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5,40,000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1600" b="1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Operating</a:t>
                      </a:r>
                      <a:r>
                        <a:rPr lang="en-US" sz="1600" b="1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Costs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Electricity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3,600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Generator bill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3,600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Shop Rent 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2,000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Night Guard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Mobile bill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3,600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Present salary/Drawings-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self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8,000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96,000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58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Employee(1*10,0000)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10,000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1,20,000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58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Conveyance or Transport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]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Others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(fees, Entertainment, TL renew)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Non Cash Item: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1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Depreciation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Expenses   (10%)         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888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10,650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 Operating </a:t>
                      </a:r>
                      <a:r>
                        <a:rPr lang="en-US" sz="16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Cost (D)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22,688</a:t>
                      </a:r>
                      <a:endParaRPr lang="en-US" sz="20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2,72,250</a:t>
                      </a:r>
                      <a:endParaRPr lang="en-US" sz="20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32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Net Profit (C-D):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22,312</a:t>
                      </a:r>
                      <a:endParaRPr lang="en-US" sz="20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2,67,750</a:t>
                      </a:r>
                      <a:endParaRPr lang="en-US" sz="20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b="1" i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Financial</a:t>
            </a:r>
            <a:r>
              <a:rPr lang="en-US" sz="3200" b="1" i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i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Projection of NU Business plan</a:t>
            </a:r>
          </a:p>
        </p:txBody>
      </p:sp>
      <p:graphicFrame>
        <p:nvGraphicFramePr>
          <p:cNvPr id="4" name="Group 202"/>
          <p:cNvGraphicFramePr>
            <a:graphicFrameLocks noGrp="1"/>
          </p:cNvGraphicFramePr>
          <p:nvPr/>
        </p:nvGraphicFramePr>
        <p:xfrm>
          <a:off x="76199" y="685799"/>
          <a:ext cx="8915401" cy="6047765"/>
        </p:xfrm>
        <a:graphic>
          <a:graphicData uri="http://schemas.openxmlformats.org/drawingml/2006/table">
            <a:tbl>
              <a:tblPr/>
              <a:tblGrid>
                <a:gridCol w="2114802"/>
                <a:gridCol w="544177"/>
                <a:gridCol w="782053"/>
                <a:gridCol w="902620"/>
                <a:gridCol w="628902"/>
                <a:gridCol w="742950"/>
                <a:gridCol w="931944"/>
                <a:gridCol w="547437"/>
                <a:gridCol w="806115"/>
                <a:gridCol w="914401"/>
              </a:tblGrid>
              <a:tr h="28109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Particulars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 1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 2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 3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Daily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Monthly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Yearly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Daily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Monthly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Yearly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Daily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Monthly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09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Sales (A)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5,500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1,65,000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19,80,000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1,80,000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21,60,000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2,10,000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25,20,000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4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Less: </a:t>
                      </a:r>
                      <a:r>
                        <a:rPr kumimoji="0" lang="en-US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Cost of  Sale (B)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3,850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1,15,500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13,86,000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15,12,000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4,900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1,47,000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17,64,000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Gross Profit (A-B)=(C) 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1,650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49,500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5,94,000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1,800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54,000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6,48,000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2,100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63,000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7,56,000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8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13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Operating</a:t>
                      </a:r>
                      <a:r>
                        <a:rPr lang="en-US" sz="13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Costs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Electricity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300</a:t>
                      </a:r>
                      <a:endParaRPr lang="en-US" sz="14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3,600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4,800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Generator bill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300</a:t>
                      </a:r>
                      <a:endParaRPr lang="en-US" sz="14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3,600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3,600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3,600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70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Shop Rent 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2,000</a:t>
                      </a:r>
                      <a:endParaRPr lang="en-US" sz="14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Night Guard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200</a:t>
                      </a:r>
                      <a:endParaRPr lang="en-US" sz="14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46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Mobile bill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300</a:t>
                      </a:r>
                      <a:endParaRPr lang="en-US" sz="14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3,600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4,800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3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Present salary/Drawings-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self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8,000</a:t>
                      </a:r>
                      <a:endParaRPr lang="en-US" sz="14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96,000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Employee(1*10000)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10,000</a:t>
                      </a:r>
                      <a:endParaRPr lang="en-US" sz="14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1,20,000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Conveyance or Transport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200</a:t>
                      </a:r>
                      <a:endParaRPr lang="en-US" sz="14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2,400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3,600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4,800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51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Others (fees, Entertainment, TL renew)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500</a:t>
                      </a:r>
                      <a:endParaRPr lang="en-US" sz="14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7,200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8,400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74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Non Cash Item: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77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Depreciation Expenses (10%)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888</a:t>
                      </a:r>
                      <a:endParaRPr lang="en-US" sz="14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10,650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888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10,650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888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10,650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8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 Operating  Cost  (D)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22,688</a:t>
                      </a:r>
                      <a:endParaRPr lang="en-US" sz="14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2,72,250</a:t>
                      </a:r>
                      <a:endParaRPr lang="en-US" sz="14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22,988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2,75,850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23,288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2,79,450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Net Profit (C-D) = (E)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26,812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3,21,750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31,012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3,72150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39,712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4,76,550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7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GT payback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7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 Retained  Income: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2,89,750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3,40,150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4,44,550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7604</TotalTime>
  <Words>1322</Words>
  <Application>Microsoft Office PowerPoint</Application>
  <PresentationFormat>On-screen Show (4:3)</PresentationFormat>
  <Paragraphs>532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Proposed Nobin Udyokta business INFO</vt:lpstr>
      <vt:lpstr>Present &amp; Proposed Investment Breakdown</vt:lpstr>
      <vt:lpstr>Present &amp; Proposed Investment Breakdown</vt:lpstr>
      <vt:lpstr>INFO ON EXISTING BUSINESS OPERATIONS</vt:lpstr>
      <vt:lpstr>Financial Projection of NU Business plan</vt:lpstr>
      <vt:lpstr>Cash flow projection on  business plan (Rec. &amp; Pay.)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Emon Livestock Farm</dc:title>
  <dc:creator>anwar</dc:creator>
  <cp:lastModifiedBy>user</cp:lastModifiedBy>
  <cp:revision>1278</cp:revision>
  <dcterms:created xsi:type="dcterms:W3CDTF">2013-07-17T08:10:50Z</dcterms:created>
  <dcterms:modified xsi:type="dcterms:W3CDTF">2017-01-18T09:07:17Z</dcterms:modified>
</cp:coreProperties>
</file>