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1"/>
  </p:notesMasterIdLst>
  <p:handoutMasterIdLst>
    <p:handoutMasterId r:id="rId22"/>
  </p:handoutMasterIdLst>
  <p:sldIdLst>
    <p:sldId id="353" r:id="rId2"/>
    <p:sldId id="258" r:id="rId3"/>
    <p:sldId id="303" r:id="rId4"/>
    <p:sldId id="304" r:id="rId5"/>
    <p:sldId id="261" r:id="rId6"/>
    <p:sldId id="434" r:id="rId7"/>
    <p:sldId id="307" r:id="rId8"/>
    <p:sldId id="433" r:id="rId9"/>
    <p:sldId id="265" r:id="rId10"/>
    <p:sldId id="300" r:id="rId11"/>
    <p:sldId id="284" r:id="rId12"/>
    <p:sldId id="436" r:id="rId13"/>
    <p:sldId id="437" r:id="rId14"/>
    <p:sldId id="438" r:id="rId15"/>
    <p:sldId id="440" r:id="rId16"/>
    <p:sldId id="446" r:id="rId17"/>
    <p:sldId id="447" r:id="rId18"/>
    <p:sldId id="448" r:id="rId19"/>
    <p:sldId id="445" r:id="rId20"/>
  </p:sldIdLst>
  <p:sldSz cx="9144000" cy="6858000" type="screen4x3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5179" autoAdjust="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122"/>
        <p:guide pos="31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SS%20BL\Desktop\grapf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605861767300568E-2"/>
          <c:y val="0.10416666666666829"/>
          <c:w val="0.5353729221347332"/>
          <c:h val="0.77314814814820065"/>
        </c:manualLayout>
      </c:layout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Sheet1!$G$9:$J$12</c:f>
              <c:multiLvlStrCache>
                <c:ptCount val="4"/>
                <c:lvl>
                  <c:pt idx="1">
                    <c:v> 290,000 </c:v>
                  </c:pt>
                  <c:pt idx="2">
                    <c:v> 50,000 </c:v>
                  </c:pt>
                  <c:pt idx="3">
                    <c:v> 340,000 </c:v>
                  </c:pt>
                </c:lvl>
                <c:lvl>
                  <c:pt idx="1">
                    <c:v>Entrepreneur’s Contribution </c:v>
                  </c:pt>
                  <c:pt idx="2">
                    <c:v>Investor’s Investment</c:v>
                  </c:pt>
                  <c:pt idx="3">
                    <c:v>Total</c:v>
                  </c:pt>
                </c:lvl>
              </c:multiLvlStrCache>
            </c:multiLvlStrRef>
          </c:cat>
          <c:val>
            <c:numRef>
              <c:f>Sheet1!$K$9:$K$12</c:f>
              <c:numCache>
                <c:formatCode>0%</c:formatCode>
                <c:ptCount val="4"/>
                <c:pt idx="1">
                  <c:v>0.8529411764705882</c:v>
                </c:pt>
                <c:pt idx="2">
                  <c:v>0.14705882352941177</c:v>
                </c:pt>
              </c:numCache>
            </c:numRef>
          </c:val>
        </c:ser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Sheet1!$G$9:$J$12</c:f>
              <c:multiLvlStrCache>
                <c:ptCount val="4"/>
                <c:lvl>
                  <c:pt idx="1">
                    <c:v> 290,000 </c:v>
                  </c:pt>
                  <c:pt idx="2">
                    <c:v> 50,000 </c:v>
                  </c:pt>
                  <c:pt idx="3">
                    <c:v> 340,000 </c:v>
                  </c:pt>
                </c:lvl>
                <c:lvl>
                  <c:pt idx="1">
                    <c:v>Entrepreneur’s Contribution </c:v>
                  </c:pt>
                  <c:pt idx="2">
                    <c:v>Investor’s Investment</c:v>
                  </c:pt>
                  <c:pt idx="3">
                    <c:v>Total</c:v>
                  </c:pt>
                </c:lvl>
              </c:multiLvlStrCache>
            </c:multiLvlStrRef>
          </c:cat>
          <c:val>
            <c:numRef>
              <c:f>Sheet1!$K$9:$K$12</c:f>
              <c:numCache>
                <c:formatCode>0%</c:formatCode>
                <c:ptCount val="4"/>
                <c:pt idx="1">
                  <c:v>0.8529411764705882</c:v>
                </c:pt>
                <c:pt idx="2">
                  <c:v>0.14705882352941177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7058632888280267"/>
          <c:y val="0.29051526453930093"/>
          <c:w val="0.32216730694130363"/>
          <c:h val="0.41896981627296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4" y="0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8642" y="0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11DBCF-41FE-4BEB-ADD0-C83C4BBF800D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4" y="6397806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8642" y="6397806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586C29-E9AC-426F-81B7-2FBACEAAF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37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4" y="0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642" y="0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460225-E1BF-405C-AD20-B4527446C85E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199490"/>
            <a:ext cx="7893050" cy="303109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4" y="6397806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642" y="6397806"/>
            <a:ext cx="4275403" cy="33678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BD04D1-64FA-4A01-A8A7-28C44925EC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0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D04D1-64FA-4A01-A8A7-28C44925EC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D365-0F4C-40F0-B4FD-719E4C48398D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8458200" cy="801756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Proposed NU Business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Name: </a:t>
            </a:r>
            <a:r>
              <a:rPr lang="en-US" sz="2400" b="1" dirty="0" smtClean="0">
                <a:solidFill>
                  <a:srgbClr val="FF0000"/>
                </a:solidFill>
              </a:rPr>
              <a:t>FORAZI FURNITURE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68117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Project identification and prepared by: </a:t>
            </a:r>
            <a:r>
              <a:rPr lang="en-US" dirty="0" err="1" smtClean="0"/>
              <a:t>Zahidul</a:t>
            </a:r>
            <a:r>
              <a:rPr lang="en-US" dirty="0" smtClean="0"/>
              <a:t> Kamal, </a:t>
            </a:r>
          </a:p>
          <a:p>
            <a:pPr algn="ctr"/>
            <a:r>
              <a:rPr lang="en-US" dirty="0" err="1" smtClean="0"/>
              <a:t>Feni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 Unit, </a:t>
            </a:r>
            <a:r>
              <a:rPr lang="en-US" dirty="0" err="1" smtClean="0"/>
              <a:t>Feni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370441" y="6363564"/>
            <a:ext cx="4327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Project verified by: </a:t>
            </a:r>
            <a:r>
              <a:rPr lang="en-US" dirty="0" err="1" smtClean="0"/>
              <a:t>Susanta</a:t>
            </a:r>
            <a:r>
              <a:rPr lang="en-US" dirty="0" smtClean="0"/>
              <a:t> Kumar </a:t>
            </a:r>
            <a:r>
              <a:rPr lang="en-US" dirty="0" err="1" smtClean="0"/>
              <a:t>Bishwash</a:t>
            </a:r>
            <a:endParaRPr lang="en-US" dirty="0"/>
          </a:p>
        </p:txBody>
      </p:sp>
      <p:pic>
        <p:nvPicPr>
          <p:cNvPr id="1026" name="Picture 2" descr="D:\Sajeeb Khan\Logo GSSB\Logo _SAMAJIK BYOBASH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924864"/>
            <a:ext cx="2685288" cy="129154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352736" y="6124136"/>
            <a:ext cx="2560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Grameen</a:t>
            </a:r>
            <a:r>
              <a:rPr lang="en-US" sz="2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Shakti</a:t>
            </a:r>
            <a:r>
              <a:rPr lang="en-US" sz="2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20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Samajik</a:t>
            </a:r>
            <a:r>
              <a:rPr lang="en-US" sz="2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Byabosha</a:t>
            </a:r>
            <a:r>
              <a:rPr lang="en-US" sz="2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Ltd.</a:t>
            </a:r>
            <a:endParaRPr lang="en-US" sz="2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064"/>
            <a:ext cx="5486400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411162"/>
          </a:xfrm>
        </p:spPr>
        <p:txBody>
          <a:bodyPr>
            <a:normAutofit fontScale="90000"/>
          </a:bodyPr>
          <a:lstStyle/>
          <a:p>
            <a:r>
              <a:rPr lang="en-US" sz="3100" b="1" i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SWOT</a:t>
            </a:r>
            <a:r>
              <a:rPr lang="en-US" b="1" dirty="0" smtClean="0">
                <a:latin typeface="Garamond" pitchFamily="18" charset="0"/>
              </a:rPr>
              <a:t> </a:t>
            </a:r>
            <a:r>
              <a:rPr lang="en-US" sz="3100" b="1" i="1" cap="all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838200"/>
          <a:ext cx="8382000" cy="5631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833"/>
                <a:gridCol w="3958167"/>
              </a:tblGrid>
              <a:tr h="2689652"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aramond" pitchFamily="18" charset="0"/>
                        </a:rPr>
                        <a:t>S</a:t>
                      </a: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aramond" pitchFamily="18" charset="0"/>
                        </a:rPr>
                        <a:t>TRENGTH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Employment: Self: 00 Family:0 Others:00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Experience &amp; Skill : 09 Years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Quality goods &amp; services;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Skill and experience;</a:t>
                      </a:r>
                      <a:endParaRPr lang="en-US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              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Garamond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4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W</a:t>
                      </a:r>
                      <a:r>
                        <a:rPr lang="en-US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EAKNESS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Lack </a:t>
                      </a:r>
                      <a:r>
                        <a:rPr lang="en-US" sz="1800" b="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Capital/Investment</a:t>
                      </a:r>
                      <a:endParaRPr lang="en-US" b="0" baseline="0" dirty="0" smtClean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67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4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PPORTUNITIES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Huge demand in the community</a:t>
                      </a:r>
                      <a:endParaRPr lang="en-US" sz="1800" b="0" kern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Location of shop;</a:t>
                      </a:r>
                    </a:p>
                    <a:p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Regular customers;</a:t>
                      </a:r>
                      <a:endParaRPr lang="en-US" sz="1800" b="0" kern="1200" dirty="0" smtClean="0">
                        <a:solidFill>
                          <a:schemeClr val="tx1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None/>
                      </a:pPr>
                      <a:endParaRPr lang="en-US" sz="1800" b="1" kern="1200" dirty="0" smtClean="0">
                        <a:solidFill>
                          <a:srgbClr val="FF0000"/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40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HREATS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Theft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Fire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Political unrest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Garamond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58918"/>
            <a:ext cx="9144000" cy="6916919"/>
          </a:xfrm>
          <a:solidFill>
            <a:srgbClr val="92D050"/>
          </a:solidFill>
        </p:spPr>
        <p:txBody>
          <a:bodyPr lIns="68371" tIns="34185" rIns="68371" bIns="34185" anchor="ctr">
            <a:normAutofit/>
          </a:bodyPr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Pictures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29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9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2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6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8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94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07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</a:rPr>
              <a:t>FAMILY PICTURE</a:t>
            </a:r>
            <a:endParaRPr lang="en-US" sz="4000" b="1" dirty="0">
              <a:solidFill>
                <a:srgbClr val="00660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46" y="1417638"/>
            <a:ext cx="7132108" cy="5349081"/>
          </a:xfrm>
        </p:spPr>
      </p:pic>
    </p:spTree>
    <p:extLst>
      <p:ext uri="{BB962C8B-B14F-4D97-AF65-F5344CB8AC3E}">
        <p14:creationId xmlns:p14="http://schemas.microsoft.com/office/powerpoint/2010/main" val="261163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557228"/>
              </p:ext>
            </p:extLst>
          </p:nvPr>
        </p:nvGraphicFramePr>
        <p:xfrm>
          <a:off x="76199" y="103504"/>
          <a:ext cx="8991601" cy="6641448"/>
        </p:xfrm>
        <a:graphic>
          <a:graphicData uri="http://schemas.openxmlformats.org/drawingml/2006/table">
            <a:tbl>
              <a:tblPr/>
              <a:tblGrid>
                <a:gridCol w="3124201"/>
                <a:gridCol w="244828"/>
                <a:gridCol w="5622572"/>
              </a:tblGrid>
              <a:tr h="265474">
                <a:tc gridSpan="3">
                  <a:txBody>
                    <a:bodyPr/>
                    <a:lstStyle/>
                    <a:p>
                      <a:pPr marL="0" marR="0" lvl="0" indent="0" algn="ctr" defTabSz="116046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Brief Bio of The Proposed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Nobin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Udyokta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432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SHEIKH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FORID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671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10-04-1988</a:t>
                      </a:r>
                      <a:r>
                        <a:rPr kumimoji="0" lang="en-US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(29 years)</a:t>
                      </a:r>
                      <a:endParaRPr lang="en-US" sz="1500" i="1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671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Education, till to date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Class 06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00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Marital status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Unmarried 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671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Children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671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siblings: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05 Brothers 02 Sisters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895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Address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Vill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</a:t>
                      </a:r>
                      <a:r>
                        <a:rPr lang="en-US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Laxmipur</a:t>
                      </a:r>
                      <a:r>
                        <a:rPr lang="en-US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P.O:</a:t>
                      </a:r>
                      <a:r>
                        <a:rPr lang="en-US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baseline="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Loskorhat</a:t>
                      </a:r>
                      <a:r>
                        <a:rPr lang="en-US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 P.S: </a:t>
                      </a: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Feni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Sadare</a:t>
                      </a:r>
                      <a:r>
                        <a:rPr lang="en-US" sz="12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; </a:t>
                      </a:r>
                      <a:r>
                        <a:rPr lang="en-US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Dist: </a:t>
                      </a:r>
                      <a:r>
                        <a:rPr lang="en-US" sz="12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Feni</a:t>
                      </a:r>
                      <a:endParaRPr lang="en-US" sz="12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1331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Parent’s and GB related Info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Who is GB member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(ii) Mother’s name 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(iii) Father’s name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(iv) GB member’s info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romanLcParenBoth"/>
                        <a:tabLst/>
                        <a:defRPr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romanLcParenBoth"/>
                        <a:tabLst/>
                        <a:defRPr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Further Information: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(v) Who pays GB loan installment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(vi) Mobile lady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(vii)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Grameen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Education Loan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romanLcParenBoth" startAt="8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Any other loan like GB, BRAC ASA etc..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Mother                                  Father 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MORIUM BIBI</a:t>
                      </a:r>
                      <a:endParaRPr lang="en-US" sz="15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LATE ABDUL MALEK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Branch: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Motobi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Feni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Centre # 14 (Female), 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Member ID: 3314,  Group No: 06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Member since:  15-05-2002 To Present </a:t>
                      </a:r>
                      <a:r>
                        <a:rPr kumimoji="0" lang="en-US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( 15 Years)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First loan: BDT 5,000/- 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Existing loan: BDT 40,000/- Outstanding loan: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28,600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Self</a:t>
                      </a:r>
                    </a:p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48200" y="32004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3200400"/>
            <a:ext cx="609600" cy="228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http://www.clipartbest.com/download?clipart=KTjqR9b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2953258"/>
            <a:ext cx="533400" cy="494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47800"/>
              </p:ext>
            </p:extLst>
          </p:nvPr>
        </p:nvGraphicFramePr>
        <p:xfrm>
          <a:off x="111456" y="1024241"/>
          <a:ext cx="8915400" cy="5528959"/>
        </p:xfrm>
        <a:graphic>
          <a:graphicData uri="http://schemas.openxmlformats.org/drawingml/2006/table">
            <a:tbl>
              <a:tblPr/>
              <a:tblGrid>
                <a:gridCol w="2707944"/>
                <a:gridCol w="244828"/>
                <a:gridCol w="5962628"/>
              </a:tblGrid>
              <a:tr h="1460125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Present Occupation(Besides own business, i.e., persuading further studies, other business etc.)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Nil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9375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Business Experiences and 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Training Info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 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years experience in running business. </a:t>
                      </a:r>
                      <a:r>
                        <a:rPr lang="en-US" sz="16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08 Years in own business.</a:t>
                      </a:r>
                      <a:endParaRPr lang="en-US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lang="en-US" sz="16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 has no training </a:t>
                      </a:r>
                      <a:endParaRPr lang="en-US" sz="1600" strike="noStrike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377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Other Own/Family Sources of Income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Nill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377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Other Own/Family Sources of Liabilities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None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867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Entrepreneur Contact No.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01705-045382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461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Family’s Contact No.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01882-184764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377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 Project Source/Reference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Grameen Shakti Samajik Byabosha Ltd. </a:t>
                      </a:r>
                      <a:r>
                        <a:rPr lang="en-US" sz="16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Feni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Sadar</a:t>
                      </a:r>
                      <a:r>
                        <a:rPr lang="en-US" sz="16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Unit, </a:t>
                      </a:r>
                      <a:r>
                        <a:rPr lang="en-US" sz="1600" dirty="0" err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Feni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19050"/>
            <a:ext cx="9144000" cy="6667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kern="1200" cap="all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kern="1200" cap="all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Brief Bio of the </a:t>
            </a:r>
            <a:r>
              <a:rPr lang="en-US" sz="2400" b="1" i="1" cap="all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PROPOSED </a:t>
            </a:r>
            <a:r>
              <a:rPr lang="en-US" sz="2400" b="1" i="1" cap="all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Nobin</a:t>
            </a:r>
            <a:r>
              <a:rPr lang="en-US" sz="2400" b="1" i="1" cap="all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i="1" cap="all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Udyokta</a:t>
            </a:r>
            <a:r>
              <a:rPr lang="en-US" sz="2400" b="1" i="1" cap="all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(cont…)</a:t>
            </a:r>
            <a:endParaRPr kumimoji="0" lang="en-US" sz="2400" b="1" i="1" u="none" kern="1200" cap="all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066800"/>
            <a:ext cx="9144000" cy="66675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US" sz="2800" b="1" i="1" u="non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799017"/>
              </p:ext>
            </p:extLst>
          </p:nvPr>
        </p:nvGraphicFramePr>
        <p:xfrm>
          <a:off x="228600" y="609600"/>
          <a:ext cx="8610600" cy="400473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610600"/>
              </a:tblGrid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rgbClr val="006600"/>
                          </a:solidFill>
                        </a:rPr>
                        <a:t>BRIEF HISTORY OF GB LOAN UTILIZATION BY HIS FAMILY</a:t>
                      </a:r>
                      <a:endParaRPr lang="en-US" sz="2800" b="1" dirty="0" smtClean="0">
                        <a:solidFill>
                          <a:srgbClr val="006600"/>
                        </a:solidFill>
                      </a:endParaRPr>
                    </a:p>
                    <a:p>
                      <a:endParaRPr lang="en-US" sz="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189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MORIUM BIBI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joined Grameen Bank since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015 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years ago. At first she took BDT 05,000 loan from Grameen Bank.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gradually took loan from GB. Utilize loan in  Business 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878150"/>
              </p:ext>
            </p:extLst>
          </p:nvPr>
        </p:nvGraphicFramePr>
        <p:xfrm>
          <a:off x="92120" y="99812"/>
          <a:ext cx="9051881" cy="6681984"/>
        </p:xfrm>
        <a:graphic>
          <a:graphicData uri="http://schemas.openxmlformats.org/drawingml/2006/table">
            <a:tbl>
              <a:tblPr/>
              <a:tblGrid>
                <a:gridCol w="2518707"/>
                <a:gridCol w="251053"/>
                <a:gridCol w="6282121"/>
              </a:tblGrid>
              <a:tr h="475546">
                <a:tc gridSpan="3">
                  <a:txBody>
                    <a:bodyPr/>
                    <a:lstStyle/>
                    <a:p>
                      <a:pPr marL="0" marR="0" lvl="0" indent="0" algn="ctr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Proposed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Nobin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Udyokta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Business Info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092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Business Name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FORAZI FURNITURE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49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Location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7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Vrinda"/>
                        </a:rPr>
                        <a:t>Loskor</a:t>
                      </a:r>
                      <a:r>
                        <a:rPr lang="en-US" sz="1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Vrinda"/>
                        </a:rPr>
                        <a:t> hat Bazar, </a:t>
                      </a:r>
                      <a:r>
                        <a:rPr lang="en-US" sz="17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Vrinda"/>
                        </a:rPr>
                        <a:t>Feni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Vrinda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49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Total Investment in BDT</a:t>
                      </a:r>
                      <a:endParaRPr lang="en-US" sz="17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BDT 340,000/-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794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700" b="0" i="0" u="non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Financing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Self BDT  290,000/- (from existing business) 85% </a:t>
                      </a:r>
                    </a:p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Required Investment BDT 50,000/- (as equity) 15%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4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Present salary/drawings from business (estimates)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BDT 5,000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49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Proposed Salary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BDT 5,000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49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Size of shop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 ft  x 48 ft= 1200 square ft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849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Security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20,000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1813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Implementation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business is planned to be scaled up by investment in existing goods like;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7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Segon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Wood, Akashi, </a:t>
                      </a:r>
                      <a:r>
                        <a:rPr lang="en-US" sz="17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Gamary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Door </a:t>
                      </a:r>
                      <a:r>
                        <a:rPr lang="en-US" sz="17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etc</a:t>
                      </a:r>
                      <a:endParaRPr lang="en-US" sz="17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Average 30% gain on sales.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The shop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is Rented.</a:t>
                      </a:r>
                      <a:endParaRPr lang="en-US" sz="17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business is operating by entrepreneur. Existing 04 employee.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Collects goods from </a:t>
                      </a:r>
                      <a:r>
                        <a:rPr lang="en-US" sz="17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Feni</a:t>
                      </a:r>
                      <a:r>
                        <a:rPr lang="en-US" sz="1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7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Baroyar</a:t>
                      </a:r>
                      <a:r>
                        <a:rPr lang="en-US" sz="1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Hatt</a:t>
                      </a:r>
                      <a:r>
                        <a:rPr lang="en-US" sz="1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7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Agreed grace period is 3 months.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137643"/>
              </p:ext>
            </p:extLst>
          </p:nvPr>
        </p:nvGraphicFramePr>
        <p:xfrm>
          <a:off x="76200" y="152387"/>
          <a:ext cx="8991600" cy="6596748"/>
        </p:xfrm>
        <a:graphic>
          <a:graphicData uri="http://schemas.openxmlformats.org/drawingml/2006/table">
            <a:tbl>
              <a:tblPr/>
              <a:tblGrid>
                <a:gridCol w="5103341"/>
                <a:gridCol w="1215081"/>
                <a:gridCol w="1267282"/>
                <a:gridCol w="1405896"/>
              </a:tblGrid>
              <a:tr h="60961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1" i="0" u="none" strike="noStrike" dirty="0">
                          <a:solidFill>
                            <a:srgbClr val="008080"/>
                          </a:solidFill>
                          <a:latin typeface="Calibri"/>
                        </a:rPr>
                        <a:t>Existing Business (BDT</a:t>
                      </a:r>
                      <a:r>
                        <a:rPr lang="en-US" sz="2800" b="0" i="0" u="none" strike="noStrike" dirty="0">
                          <a:solidFill>
                            <a:srgbClr val="008080"/>
                          </a:solidFill>
                          <a:latin typeface="Calibri"/>
                        </a:rPr>
                        <a:t>)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32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Particular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Daily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Monthly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Revenue(Sales)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Segon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Wood, Akashi,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Gamary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Door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etc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Sales (A)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Less Variable Expense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Segon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Wood, Akashi,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Gamary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Door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etc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variable Expense (B)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Contribution Margin (CM) [C=(A-B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Less Variable Expense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Electricity bill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Transportation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Salary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(self)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Salary (staff)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Entertainment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Guard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Generator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Mobile bill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fixed cost (D)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 Profit (E)= [C-D]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1400" y="3581400"/>
            <a:ext cx="2061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Source of Finance</a:t>
            </a:r>
            <a:endParaRPr lang="en-US" sz="20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82545"/>
              </p:ext>
            </p:extLst>
          </p:nvPr>
        </p:nvGraphicFramePr>
        <p:xfrm>
          <a:off x="40067" y="0"/>
          <a:ext cx="8991600" cy="3463925"/>
        </p:xfrm>
        <a:graphic>
          <a:graphicData uri="http://schemas.openxmlformats.org/drawingml/2006/table">
            <a:tbl>
              <a:tblPr/>
              <a:tblGrid>
                <a:gridCol w="1701115"/>
                <a:gridCol w="771576"/>
                <a:gridCol w="1068643"/>
                <a:gridCol w="1371600"/>
                <a:gridCol w="762000"/>
                <a:gridCol w="990600"/>
                <a:gridCol w="1066800"/>
                <a:gridCol w="1259266"/>
              </a:tblGrid>
              <a:tr h="35038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31849B"/>
                          </a:solidFill>
                          <a:latin typeface="Calibri"/>
                        </a:rPr>
                        <a:t>Investment Breakdown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221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Existing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Proposed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248"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Particulars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Qty.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 Price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Amount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 Price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Amount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Proposed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(BDT)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(BDT)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t"/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Khatt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Dresing 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Chair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Akashi Wood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Raintry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803454"/>
              </p:ext>
            </p:extLst>
          </p:nvPr>
        </p:nvGraphicFramePr>
        <p:xfrm>
          <a:off x="76200" y="4267200"/>
          <a:ext cx="876300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91307"/>
              </p:ext>
            </p:extLst>
          </p:nvPr>
        </p:nvGraphicFramePr>
        <p:xfrm>
          <a:off x="76200" y="105943"/>
          <a:ext cx="9067800" cy="6604679"/>
        </p:xfrm>
        <a:graphic>
          <a:graphicData uri="http://schemas.openxmlformats.org/drawingml/2006/table">
            <a:tbl>
              <a:tblPr/>
              <a:tblGrid>
                <a:gridCol w="3733800"/>
                <a:gridCol w="914400"/>
                <a:gridCol w="1043106"/>
                <a:gridCol w="1016484"/>
                <a:gridCol w="1187450"/>
                <a:gridCol w="1172560"/>
              </a:tblGrid>
              <a:tr h="43808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8080"/>
                          </a:solidFill>
                          <a:latin typeface="Calibri"/>
                        </a:rPr>
                        <a:t>Financial Projection (BDT)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808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Particular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Monthly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Year 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Year 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Revenue(Sales)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Segon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Wood, Akashi,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Gamary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Door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etc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3042900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Sales (A)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3042900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9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Less Variable Expense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978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Segon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Wood, Akashi,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Gamary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Door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etc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3042900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variable Expense (B)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3042900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88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Contribution Margin (CM) [C=(A-B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912870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Less Variable Expense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0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Electricity bill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Transportation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Salary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(self)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Salary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(staff)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Entertainment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Guard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Generator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Mobile bill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fixed cost (D)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 Profit (E)= [C-D]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Investment Payback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59685"/>
              </p:ext>
            </p:extLst>
          </p:nvPr>
        </p:nvGraphicFramePr>
        <p:xfrm>
          <a:off x="152400" y="114437"/>
          <a:ext cx="8915400" cy="6514965"/>
        </p:xfrm>
        <a:graphic>
          <a:graphicData uri="http://schemas.openxmlformats.org/drawingml/2006/table">
            <a:tbl>
              <a:tblPr/>
              <a:tblGrid>
                <a:gridCol w="881714"/>
                <a:gridCol w="3385486"/>
                <a:gridCol w="1524000"/>
                <a:gridCol w="1524000"/>
                <a:gridCol w="1600200"/>
              </a:tblGrid>
              <a:tr h="69959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1849B"/>
                          </a:solidFill>
                          <a:latin typeface="Calibri"/>
                        </a:rPr>
                        <a:t>Cash flow projection on business plan (rec. &amp; Pay)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31849B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Particulars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 1 (BDT)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  2 (BDT)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Year  3 (BDT)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4197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Cash Inflow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Investment Infusion by Investor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 Profit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310,770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Depreciation (Non cash item)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Opening Balance of Cash Surplus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Cash Inflow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748,370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Cash Outflow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55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Purchase of Product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9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Payment of GB Loan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Investment Pay Back (Including Ownership Tr. Fee)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33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Cash Outflow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 Cash Surplus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424,200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728,370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13159</TotalTime>
  <Words>1030</Words>
  <Application>Microsoft Office PowerPoint</Application>
  <PresentationFormat>On-screen Show (4:3)</PresentationFormat>
  <Paragraphs>514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SWOT Analysis</vt:lpstr>
      <vt:lpstr>Pictures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 PICTURE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Sajeeb Ahmed Khan</dc:title>
  <dc:creator>anwar</dc:creator>
  <cp:lastModifiedBy>Windows User</cp:lastModifiedBy>
  <cp:revision>2370</cp:revision>
  <dcterms:created xsi:type="dcterms:W3CDTF">2013-07-17T08:10:50Z</dcterms:created>
  <dcterms:modified xsi:type="dcterms:W3CDTF">2017-11-21T08:12:06Z</dcterms:modified>
</cp:coreProperties>
</file>